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57" r:id="rId1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0" Type="http://schemas.openxmlformats.org/officeDocument/2006/relationships/slide" Target="slides/slide3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image" Target="../media/image184.jpeg"/><Relationship Id="rId3" Type="http://schemas.openxmlformats.org/officeDocument/2006/relationships/image" Target="../media/image185.jpeg"/><Relationship Id="rId4" Type="http://schemas.openxmlformats.org/officeDocument/2006/relationships/image" Target="../media/image186.jpeg"/><Relationship Id="rId5" Type="http://schemas.openxmlformats.org/officeDocument/2006/relationships/image" Target="../media/image187.jpeg"/><Relationship Id="rId6" Type="http://schemas.openxmlformats.org/officeDocument/2006/relationships/image" Target="../media/image188.jpeg"/><Relationship Id="rId7" Type="http://schemas.openxmlformats.org/officeDocument/2006/relationships/image" Target="../media/image189.jpeg"/><Relationship Id="rId8" Type="http://schemas.openxmlformats.org/officeDocument/2006/relationships/image" Target="../media/image190.jpeg"/><Relationship Id="rId9" Type="http://schemas.openxmlformats.org/officeDocument/2006/relationships/image" Target="../media/image191.jpeg"/><Relationship Id="rId10" Type="http://schemas.openxmlformats.org/officeDocument/2006/relationships/image" Target="../media/image192.jpeg"/><Relationship Id="rId11" Type="http://schemas.openxmlformats.org/officeDocument/2006/relationships/image" Target="../media/image193.jpeg"/></Relationships>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76" name="Text Box 4">
            <a:extLst>
              <a:ext uri="{FF2B5EF4-FFF2-40B4-BE49-F238E27FC236}">
                <a16:creationId xmlns:a16="http://schemas.microsoft.com/office/drawing/2014/main" id="{51B1C112-7B31-E523-C135-03D75E7A65E7}"/>
              </a:ext>
            </a:extLst>
          </p:cNvPr>
          <p:cNvSpPr txBox="1">
            <a:spLocks noChangeArrowheads="1"/>
          </p:cNvSpPr>
          <p:nvPr/>
        </p:nvSpPr>
        <p:spPr bwMode="auto">
          <a:xfrm>
            <a:off x="1847850" y="85725"/>
            <a:ext cx="5867400" cy="382541"/>
          </a:xfrm>
          <a:prstGeom prst="rect">
            <a:avLst/>
          </a:prstGeom>
          <a:solidFill>
            <a:srgbClr val="00FFFF"/>
          </a:solidFill>
          <a:ln>
            <a:noFill/>
          </a:ln>
          <a:effectLst/>
          <a:extLst>
            <a:ext uri="{91240B29-F687-4F45-9708-019B960494DF}">
              <a14:hiddenLine xmlns:a14="http://schemas.microsoft.com/office/drawing/2010/main" w="9525">
                <a:solidFill>
                  <a:srgbClr val="00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algn="ctr" defTabSz="963110" fontAlgn="base">
              <a:spcBef>
                <a:spcPct val="0"/>
              </a:spcBef>
              <a:spcAft>
                <a:spcPct val="0"/>
              </a:spcAft>
            </a:pPr>
            <a:r>
              <a:rPr lang="en-US" altLang="zh-CN" sz="1886">
                <a:solidFill>
                  <a:srgbClr val="000000"/>
                </a:solidFill>
                <a:latin typeface="Times New Roman" panose="02020603050405020304" pitchFamily="18" charset="0"/>
                <a:ea typeface="宋体" panose="02010600030101010101" pitchFamily="2" charset="-122"/>
              </a:rPr>
              <a:t>Modeling the Southern Ocean Carbon Cycle</a:t>
            </a:r>
          </a:p>
        </p:txBody>
      </p:sp>
      <p:sp>
        <p:nvSpPr>
          <p:cNvPr id="3081" name="Text Box 9">
            <a:extLst>
              <a:ext uri="{FF2B5EF4-FFF2-40B4-BE49-F238E27FC236}">
                <a16:creationId xmlns:a16="http://schemas.microsoft.com/office/drawing/2014/main" id="{77548DAF-60AB-7E01-A400-836077BEE8C2}"/>
              </a:ext>
            </a:extLst>
          </p:cNvPr>
          <p:cNvSpPr txBox="1">
            <a:spLocks noChangeArrowheads="1"/>
          </p:cNvSpPr>
          <p:nvPr/>
        </p:nvSpPr>
        <p:spPr bwMode="auto">
          <a:xfrm>
            <a:off x="759279" y="2190750"/>
            <a:ext cx="2331584" cy="38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endParaRPr lang="zh-CN" altLang="zh-CN" sz="1886">
              <a:solidFill>
                <a:srgbClr val="000000"/>
              </a:solidFill>
            </a:endParaRPr>
          </a:p>
        </p:txBody>
      </p:sp>
      <p:sp>
        <p:nvSpPr>
          <p:cNvPr id="3082" name="Text Box 10">
            <a:extLst>
              <a:ext uri="{FF2B5EF4-FFF2-40B4-BE49-F238E27FC236}">
                <a16:creationId xmlns:a16="http://schemas.microsoft.com/office/drawing/2014/main" id="{2698A6B4-C791-E84C-7B3D-3F3EFA8F9E17}"/>
              </a:ext>
            </a:extLst>
          </p:cNvPr>
          <p:cNvSpPr txBox="1">
            <a:spLocks noChangeArrowheads="1"/>
          </p:cNvSpPr>
          <p:nvPr/>
        </p:nvSpPr>
        <p:spPr bwMode="auto">
          <a:xfrm>
            <a:off x="653143" y="996043"/>
            <a:ext cx="2841171" cy="1780359"/>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686" b="1" u="sng">
                <a:solidFill>
                  <a:srgbClr val="000000"/>
                </a:solidFill>
                <a:latin typeface="Times New Roman" panose="02020603050405020304" pitchFamily="18" charset="0"/>
                <a:ea typeface="宋体" panose="02010600030101010101" pitchFamily="2" charset="-122"/>
              </a:rPr>
              <a:t>Abstract</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are pursuing several lines of research to improve our ability to model ecosystem dynamics and biogeochemical cycling in the Southern Ocean with the Biogeochemical Elemental Cycling (BEC) model (Moore et al., 2004).  The BEC ocean model includes several functional groups of phytoplankton (diatoms, diazotrophs, picophytoplankton, and coccolithophores) and multiple potentially, growth-limiting nutrients (nitrate, ammonium, phosphate, silicic acid, and iron).  The BEC model iron cycle simulation has been improved by modifying the sedimentary source and scavenging parameterizations.  Ongoing efforts seek to optimize other parameter values and computation of the dynamic Si/C ratio in diatoms for the Southern Ocean region through evaluation of model output with observed chlorophyll and nutrient distributions.  We are also adding an explicit Phaeocystis functional group to the model.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is sometimes the dominant component of the phytoplankton community during blooms in this region, mediated through a competition with diatom species.  A number of factors have been proposed to influence the competition between Phaeocystis and diatoms including differential light harvesting capacity, different iron requirements and uptake capabilities, and differential grazing and sinking mortality terms.  The model can serve as a tool to investigate these hypotheses.  We are also examining the roles of iron inputs from the atmosphere and the sediments in driving Southern Ocean biogeochemistry.  Sedimentary sources are critical in driving observed phytoplankton blooms near key Southern Ocean islands. Accounting for spatial and temporal variability in the solubility of aerosol iron can substantially impact deposition of soluble iron from the atmosphere.</a:t>
            </a:r>
          </a:p>
        </p:txBody>
      </p:sp>
      <p:sp>
        <p:nvSpPr>
          <p:cNvPr id="3085" name="Text Box 13">
            <a:extLst>
              <a:ext uri="{FF2B5EF4-FFF2-40B4-BE49-F238E27FC236}">
                <a16:creationId xmlns:a16="http://schemas.microsoft.com/office/drawing/2014/main" id="{FDD2EB32-72D4-EED9-1F81-07E03D62C558}"/>
              </a:ext>
            </a:extLst>
          </p:cNvPr>
          <p:cNvSpPr txBox="1">
            <a:spLocks noChangeArrowheads="1"/>
          </p:cNvSpPr>
          <p:nvPr/>
        </p:nvSpPr>
        <p:spPr bwMode="auto">
          <a:xfrm>
            <a:off x="0" y="5045529"/>
            <a:ext cx="2098221" cy="15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endParaRPr lang="zh-CN" altLang="zh-CN" sz="386">
              <a:solidFill>
                <a:srgbClr val="000000"/>
              </a:solidFill>
              <a:latin typeface="Times New Roman" panose="02020603050405020304" pitchFamily="18" charset="0"/>
            </a:endParaRPr>
          </a:p>
        </p:txBody>
      </p:sp>
      <p:sp>
        <p:nvSpPr>
          <p:cNvPr id="3208" name="AutoShape 136">
            <a:extLst>
              <a:ext uri="{FF2B5EF4-FFF2-40B4-BE49-F238E27FC236}">
                <a16:creationId xmlns:a16="http://schemas.microsoft.com/office/drawing/2014/main" id="{9EBF5363-7F40-259D-4E3F-4DD6103C92D0}"/>
              </a:ext>
            </a:extLst>
          </p:cNvPr>
          <p:cNvSpPr>
            <a:spLocks noChangeAspect="1" noChangeArrowheads="1"/>
          </p:cNvSpPr>
          <p:nvPr/>
        </p:nvSpPr>
        <p:spPr bwMode="auto">
          <a:xfrm>
            <a:off x="4278426" y="3129983"/>
            <a:ext cx="587148" cy="598034"/>
          </a:xfrm>
          <a:prstGeom prst="rect">
            <a:avLst/>
          </a:prstGeom>
          <a:noFill/>
          <a:extLst>
            <a:ext uri="{909E8E84-426E-40DD-AFC4-6F175D3DCCD1}">
              <a14:hiddenFill xmlns:a14="http://schemas.microsoft.com/office/drawing/2010/main">
                <a:solidFill>
                  <a:srgbClr val="FFFFFF"/>
                </a:solidFill>
              </a14:hiddenFill>
            </a:ext>
          </a:extLst>
        </p:spPr>
        <p:txBody>
          <a:bodyPr/>
          <a:lstStyle/>
          <a:p>
            <a:pPr defTabSz="195956" fontAlgn="base">
              <a:spcBef>
                <a:spcPct val="0"/>
              </a:spcBef>
              <a:spcAft>
                <a:spcPct val="0"/>
              </a:spcAft>
            </a:pPr>
            <a:endParaRPr lang="zh-CN" altLang="en-US" sz="514">
              <a:solidFill>
                <a:srgbClr val="000000"/>
              </a:solidFill>
              <a:latin typeface="Times New Roman" panose="02020603050405020304" pitchFamily="18" charset="0"/>
            </a:endParaRPr>
          </a:p>
        </p:txBody>
      </p:sp>
      <p:sp>
        <p:nvSpPr>
          <p:cNvPr id="3230" name="Text Box 158">
            <a:extLst>
              <a:ext uri="{FF2B5EF4-FFF2-40B4-BE49-F238E27FC236}">
                <a16:creationId xmlns:a16="http://schemas.microsoft.com/office/drawing/2014/main" id="{39E75E33-BA91-3E60-574F-DE9A34FB9EA6}"/>
              </a:ext>
            </a:extLst>
          </p:cNvPr>
          <p:cNvSpPr txBox="1">
            <a:spLocks noChangeArrowheads="1"/>
          </p:cNvSpPr>
          <p:nvPr/>
        </p:nvSpPr>
        <p:spPr bwMode="auto">
          <a:xfrm>
            <a:off x="1518557" y="457200"/>
            <a:ext cx="15022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600" b="1">
                <a:solidFill>
                  <a:srgbClr val="000000"/>
                </a:solidFill>
                <a:latin typeface="Verdana" panose="020B0604030504040204" pitchFamily="34" charset="0"/>
                <a:ea typeface="宋体" panose="02010600030101010101" pitchFamily="2" charset="-122"/>
              </a:rPr>
              <a:t>J. Keith Moore, Shanlin Wang, </a:t>
            </a:r>
          </a:p>
          <a:p>
            <a:pPr defTabSz="963110" fontAlgn="base">
              <a:spcBef>
                <a:spcPct val="0"/>
              </a:spcBef>
              <a:spcAft>
                <a:spcPct val="0"/>
              </a:spcAft>
            </a:pPr>
            <a:r>
              <a:rPr lang="en-US" altLang="zh-CN" sz="600" b="1">
                <a:solidFill>
                  <a:srgbClr val="000000"/>
                </a:solidFill>
                <a:latin typeface="Verdana" panose="020B0604030504040204" pitchFamily="34" charset="0"/>
                <a:ea typeface="宋体" panose="02010600030101010101" pitchFamily="2" charset="-122"/>
              </a:rPr>
              <a:t>  and Aparna Krishnamurthy</a:t>
            </a:r>
            <a:endParaRPr lang="en-US" altLang="zh-CN" sz="600">
              <a:solidFill>
                <a:srgbClr val="000000"/>
              </a:solidFill>
              <a:latin typeface="Verdana" panose="020B0604030504040204" pitchFamily="34" charset="0"/>
              <a:ea typeface="宋体" panose="02010600030101010101" pitchFamily="2" charset="-122"/>
            </a:endParaRP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Email: jkmoore@uci.edu </a:t>
            </a: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Department of Earth System Science</a:t>
            </a: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University of California, Irvine, Ca. </a:t>
            </a:r>
          </a:p>
        </p:txBody>
      </p:sp>
      <p:sp>
        <p:nvSpPr>
          <p:cNvPr id="3233" name="Text Box 161">
            <a:extLst>
              <a:ext uri="{FF2B5EF4-FFF2-40B4-BE49-F238E27FC236}">
                <a16:creationId xmlns:a16="http://schemas.microsoft.com/office/drawing/2014/main" id="{33AF37EE-2AEA-F4AF-09A6-57C24172C2FF}"/>
              </a:ext>
            </a:extLst>
          </p:cNvPr>
          <p:cNvSpPr txBox="1">
            <a:spLocks noChangeArrowheads="1"/>
          </p:cNvSpPr>
          <p:nvPr/>
        </p:nvSpPr>
        <p:spPr bwMode="auto">
          <a:xfrm>
            <a:off x="538843" y="2726872"/>
            <a:ext cx="3608614" cy="129240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Improving the BEC Model Iron Cycle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A number of recent papers have suggested an important role for continental margin sediments as an iron source for the open ocean (i.e., Elrod et al., 2004; Lam et al., 2006).  We added an improved sedimentary iron source to the BEC model weighted by the area of sediment in each model grid cell determined by the ETOPO2 high resolution bathymetry (Moore and Braucher, 2008). Iron flux from sediments is determined by the sinking POC flux based data from benthic flux chambers (Elrod et al., 2004).  The resulting sedimentary iron source is of similar magnitude to the source from atmospheric dust deposition (Figure 1).  This improved sedimentary iron source captures the important fluxes at shallow depths along the continental margins and near key islands in the Southern Ocean such as the Kerguelen and South Georgia Islands (Figures 1 and 2).</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also modified the iron scavenging parameters in the BEC model, such that scavenging is a function of the sinking particle mass flux (POM+bSi+CaCO</a:t>
            </a:r>
            <a:r>
              <a:rPr lang="en-US" altLang="zh-CN" sz="514" b="1" baseline="-25000">
                <a:solidFill>
                  <a:srgbClr val="000000"/>
                </a:solidFill>
                <a:latin typeface="Times New Roman" panose="02020603050405020304" pitchFamily="18" charset="0"/>
                <a:ea typeface="宋体" panose="02010600030101010101" pitchFamily="2" charset="-122"/>
              </a:rPr>
              <a:t>3</a:t>
            </a:r>
            <a:r>
              <a:rPr lang="en-US" altLang="zh-CN" sz="514" b="1">
                <a:solidFill>
                  <a:srgbClr val="000000"/>
                </a:solidFill>
                <a:latin typeface="Times New Roman" panose="02020603050405020304" pitchFamily="18" charset="0"/>
                <a:ea typeface="宋体" panose="02010600030101010101" pitchFamily="2" charset="-122"/>
              </a:rPr>
              <a:t>+dust), and most scavenged iron (90%) is added to the sinking Fe pool to remineralize deeper in the water column (Moore and Braucher, 2008).  These changes in scavenging parameterizations and the sedimentary iron source result in a better agreement between simulated and observed dissolved iron distributions, allowing the model to capture the observed elevated iron concentrations along continental margins and near key Southern Ocean islands (Figures 2 and 3).</a:t>
            </a:r>
          </a:p>
        </p:txBody>
      </p:sp>
      <p:sp>
        <p:nvSpPr>
          <p:cNvPr id="3239" name="Text Box 167">
            <a:extLst>
              <a:ext uri="{FF2B5EF4-FFF2-40B4-BE49-F238E27FC236}">
                <a16:creationId xmlns:a16="http://schemas.microsoft.com/office/drawing/2014/main" id="{14029E56-D865-9ACC-D95A-A606B2BEA1C1}"/>
              </a:ext>
            </a:extLst>
          </p:cNvPr>
          <p:cNvSpPr txBox="1">
            <a:spLocks noChangeArrowheads="1"/>
          </p:cNvSpPr>
          <p:nvPr/>
        </p:nvSpPr>
        <p:spPr bwMode="auto">
          <a:xfrm>
            <a:off x="2253343" y="4914900"/>
            <a:ext cx="1616529"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2. BEC model simulated euphotic zone dissolved iron concentrations are compared with observations.</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85" name="Text Box 213">
            <a:extLst>
              <a:ext uri="{FF2B5EF4-FFF2-40B4-BE49-F238E27FC236}">
                <a16:creationId xmlns:a16="http://schemas.microsoft.com/office/drawing/2014/main" id="{974A1514-D149-7062-37F0-A8D4890E3B07}"/>
              </a:ext>
            </a:extLst>
          </p:cNvPr>
          <p:cNvSpPr txBox="1">
            <a:spLocks noChangeArrowheads="1"/>
          </p:cNvSpPr>
          <p:nvPr/>
        </p:nvSpPr>
        <p:spPr bwMode="auto">
          <a:xfrm>
            <a:off x="3608614" y="1567543"/>
            <a:ext cx="2073729"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4. Mean observed silicate concentrations from the World Ocean Atlas (WOA) 2001 are compared with BEC simulated values before and after optimization of dynamic Si/C parameterization and parameters governing the remineralization profile of sinking biogenic silica (bSi).</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3" name="Text Box 221">
            <a:extLst>
              <a:ext uri="{FF2B5EF4-FFF2-40B4-BE49-F238E27FC236}">
                <a16:creationId xmlns:a16="http://schemas.microsoft.com/office/drawing/2014/main" id="{01D5817C-705C-5781-C5BC-9A61DD44A55A}"/>
              </a:ext>
            </a:extLst>
          </p:cNvPr>
          <p:cNvSpPr txBox="1">
            <a:spLocks noChangeArrowheads="1"/>
          </p:cNvSpPr>
          <p:nvPr/>
        </p:nvSpPr>
        <p:spPr bwMode="auto">
          <a:xfrm>
            <a:off x="555172" y="6106886"/>
            <a:ext cx="1583871" cy="250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1. BEC model iron sources and sink  distributions (Moore and Braucher, 2008).</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4" name="Text Box 222">
            <a:extLst>
              <a:ext uri="{FF2B5EF4-FFF2-40B4-BE49-F238E27FC236}">
                <a16:creationId xmlns:a16="http://schemas.microsoft.com/office/drawing/2014/main" id="{00DFC2F2-DE6B-7382-360B-06263C688D4C}"/>
              </a:ext>
            </a:extLst>
          </p:cNvPr>
          <p:cNvSpPr txBox="1">
            <a:spLocks noChangeArrowheads="1"/>
          </p:cNvSpPr>
          <p:nvPr/>
        </p:nvSpPr>
        <p:spPr bwMode="auto">
          <a:xfrm>
            <a:off x="5829300" y="3200400"/>
            <a:ext cx="1322614" cy="408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8.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b="1">
                <a:solidFill>
                  <a:srgbClr val="000000"/>
                </a:solidFill>
                <a:latin typeface="Times New Roman" panose="02020603050405020304" pitchFamily="18" charset="0"/>
                <a:ea typeface="宋体" panose="02010600030101010101" pitchFamily="2" charset="-122"/>
              </a:rPr>
              <a:t> biomass from several BEC model simulations compared with observations for the month of January.</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5" name="Text Box 223">
            <a:extLst>
              <a:ext uri="{FF2B5EF4-FFF2-40B4-BE49-F238E27FC236}">
                <a16:creationId xmlns:a16="http://schemas.microsoft.com/office/drawing/2014/main" id="{A1EA8CB2-FC90-D00A-52ED-5E639D6E3B96}"/>
              </a:ext>
            </a:extLst>
          </p:cNvPr>
          <p:cNvSpPr txBox="1">
            <a:spLocks noChangeArrowheads="1"/>
          </p:cNvSpPr>
          <p:nvPr/>
        </p:nvSpPr>
        <p:spPr bwMode="auto">
          <a:xfrm>
            <a:off x="4245429" y="3135086"/>
            <a:ext cx="148590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5. Taylor plot comparing BEC simulated values with observed macronutirent distributions (WOA2001), dissolved iron distributions (Moore and Braucher, 2008), and surface chlorophyll distributions (SeaWiFS) before (small symbols) and after parameter optimizations (large symbols).</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7" name="Text Box 225">
            <a:extLst>
              <a:ext uri="{FF2B5EF4-FFF2-40B4-BE49-F238E27FC236}">
                <a16:creationId xmlns:a16="http://schemas.microsoft.com/office/drawing/2014/main" id="{CD903DAA-438E-27BF-ACD0-A06D2B00C729}"/>
              </a:ext>
            </a:extLst>
          </p:cNvPr>
          <p:cNvSpPr txBox="1">
            <a:spLocks noChangeArrowheads="1"/>
          </p:cNvSpPr>
          <p:nvPr/>
        </p:nvSpPr>
        <p:spPr bwMode="auto">
          <a:xfrm>
            <a:off x="3951514" y="4963886"/>
            <a:ext cx="1273629"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6. Atmospheric soluble iron inputs to the surface ocean assuming a variable aerosol  Fe solubility from both mineral dust and combustion sources (A and B), and a constant 2% solubility from mineral dust (from Luo et al., 2008).</a:t>
            </a:r>
            <a:r>
              <a:rPr lang="en-US" altLang="zh-CN" sz="343" b="1">
                <a:solidFill>
                  <a:srgbClr val="000000"/>
                </a:solidFill>
                <a:latin typeface="Times New Roman" panose="02020603050405020304" pitchFamily="18" charset="0"/>
                <a:ea typeface="宋体" panose="02010600030101010101" pitchFamily="2" charset="-122"/>
              </a:rPr>
              <a:t>                </a:t>
            </a:r>
          </a:p>
        </p:txBody>
      </p:sp>
      <p:pic>
        <p:nvPicPr>
          <p:cNvPr id="3310" name="Picture 238">
            <a:extLst>
              <a:ext uri="{FF2B5EF4-FFF2-40B4-BE49-F238E27FC236}">
                <a16:creationId xmlns:a16="http://schemas.microsoft.com/office/drawing/2014/main" id="{202B5E03-7F8A-8427-2299-AE5E02619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843" y="81643"/>
            <a:ext cx="750094" cy="751114"/>
          </a:xfrm>
          <a:prstGeom prst="rect">
            <a:avLst/>
          </a:prstGeom>
          <a:noFill/>
          <a:extLst>
            <a:ext uri="{909E8E84-426E-40DD-AFC4-6F175D3DCCD1}">
              <a14:hiddenFill xmlns:a14="http://schemas.microsoft.com/office/drawing/2010/main">
                <a:solidFill>
                  <a:srgbClr val="FFFFFF"/>
                </a:solidFill>
              </a14:hiddenFill>
            </a:ext>
          </a:extLst>
        </p:spPr>
      </p:pic>
      <p:pic>
        <p:nvPicPr>
          <p:cNvPr id="3311" name="Picture 239">
            <a:extLst>
              <a:ext uri="{FF2B5EF4-FFF2-40B4-BE49-F238E27FC236}">
                <a16:creationId xmlns:a16="http://schemas.microsoft.com/office/drawing/2014/main" id="{FC58E9CD-3B06-D706-DCA6-0085F150D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2" y="3886200"/>
            <a:ext cx="1590335" cy="2220686"/>
          </a:xfrm>
          <a:prstGeom prst="rect">
            <a:avLst/>
          </a:prstGeom>
          <a:noFill/>
          <a:extLst>
            <a:ext uri="{909E8E84-426E-40DD-AFC4-6F175D3DCCD1}">
              <a14:hiddenFill xmlns:a14="http://schemas.microsoft.com/office/drawing/2010/main">
                <a:solidFill>
                  <a:srgbClr val="FFFFFF"/>
                </a:solidFill>
              </a14:hiddenFill>
            </a:ext>
          </a:extLst>
        </p:spPr>
      </p:pic>
      <p:pic>
        <p:nvPicPr>
          <p:cNvPr id="3312" name="Picture 240">
            <a:extLst>
              <a:ext uri="{FF2B5EF4-FFF2-40B4-BE49-F238E27FC236}">
                <a16:creationId xmlns:a16="http://schemas.microsoft.com/office/drawing/2014/main" id="{2CB06A49-1239-3EC2-FA07-B1A03A196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671" y="3886200"/>
            <a:ext cx="1567543" cy="1027680"/>
          </a:xfrm>
          <a:prstGeom prst="rect">
            <a:avLst/>
          </a:prstGeom>
          <a:noFill/>
          <a:extLst>
            <a:ext uri="{909E8E84-426E-40DD-AFC4-6F175D3DCCD1}">
              <a14:hiddenFill xmlns:a14="http://schemas.microsoft.com/office/drawing/2010/main">
                <a:solidFill>
                  <a:srgbClr val="FFFFFF"/>
                </a:solidFill>
              </a14:hiddenFill>
            </a:ext>
          </a:extLst>
        </p:spPr>
      </p:pic>
      <p:pic>
        <p:nvPicPr>
          <p:cNvPr id="3313" name="Picture 241">
            <a:extLst>
              <a:ext uri="{FF2B5EF4-FFF2-40B4-BE49-F238E27FC236}">
                <a16:creationId xmlns:a16="http://schemas.microsoft.com/office/drawing/2014/main" id="{413BD58C-D344-A6D8-00B0-C187EBD70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3343" y="5127172"/>
            <a:ext cx="1551214" cy="1396773"/>
          </a:xfrm>
          <a:prstGeom prst="rect">
            <a:avLst/>
          </a:prstGeom>
          <a:noFill/>
          <a:extLst>
            <a:ext uri="{909E8E84-426E-40DD-AFC4-6F175D3DCCD1}">
              <a14:hiddenFill xmlns:a14="http://schemas.microsoft.com/office/drawing/2010/main">
                <a:solidFill>
                  <a:srgbClr val="FFFFFF"/>
                </a:solidFill>
              </a14:hiddenFill>
            </a:ext>
          </a:extLst>
        </p:spPr>
      </p:pic>
      <p:sp>
        <p:nvSpPr>
          <p:cNvPr id="3315" name="Text Box 243">
            <a:extLst>
              <a:ext uri="{FF2B5EF4-FFF2-40B4-BE49-F238E27FC236}">
                <a16:creationId xmlns:a16="http://schemas.microsoft.com/office/drawing/2014/main" id="{08FE5991-7072-DAE5-1090-6A29B77FD62E}"/>
              </a:ext>
            </a:extLst>
          </p:cNvPr>
          <p:cNvSpPr txBox="1">
            <a:spLocks noChangeArrowheads="1"/>
          </p:cNvSpPr>
          <p:nvPr/>
        </p:nvSpPr>
        <p:spPr bwMode="auto">
          <a:xfrm>
            <a:off x="2237014" y="6515100"/>
            <a:ext cx="1632857"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3.  Observations of dissolved iron concentrations are compared with BEC simulated values (Moore and Braucher, 2008).</a:t>
            </a:r>
            <a:r>
              <a:rPr lang="en-US" altLang="zh-CN" sz="343" b="1">
                <a:solidFill>
                  <a:srgbClr val="000000"/>
                </a:solidFill>
                <a:latin typeface="Times New Roman" panose="02020603050405020304" pitchFamily="18" charset="0"/>
                <a:ea typeface="宋体" panose="02010600030101010101" pitchFamily="2" charset="-122"/>
              </a:rPr>
              <a:t>                     </a:t>
            </a:r>
          </a:p>
        </p:txBody>
      </p:sp>
      <p:pic>
        <p:nvPicPr>
          <p:cNvPr id="3316" name="Picture 244">
            <a:extLst>
              <a:ext uri="{FF2B5EF4-FFF2-40B4-BE49-F238E27FC236}">
                <a16:creationId xmlns:a16="http://schemas.microsoft.com/office/drawing/2014/main" id="{42D32EDD-D0E6-4883-4174-83CDF25222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614" y="489857"/>
            <a:ext cx="2073729"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317" name="Picture 245">
            <a:extLst>
              <a:ext uri="{FF2B5EF4-FFF2-40B4-BE49-F238E27FC236}">
                <a16:creationId xmlns:a16="http://schemas.microsoft.com/office/drawing/2014/main" id="{0BA10B26-FAE9-3917-FCF2-3B1FCB235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1959429"/>
            <a:ext cx="1273629" cy="1171235"/>
          </a:xfrm>
          <a:prstGeom prst="rect">
            <a:avLst/>
          </a:prstGeom>
          <a:noFill/>
          <a:extLst>
            <a:ext uri="{909E8E84-426E-40DD-AFC4-6F175D3DCCD1}">
              <a14:hiddenFill xmlns:a14="http://schemas.microsoft.com/office/drawing/2010/main">
                <a:solidFill>
                  <a:srgbClr val="FFFFFF"/>
                </a:solidFill>
              </a14:hiddenFill>
            </a:ext>
          </a:extLst>
        </p:spPr>
      </p:pic>
      <p:sp>
        <p:nvSpPr>
          <p:cNvPr id="3318" name="Text Box 246">
            <a:extLst>
              <a:ext uri="{FF2B5EF4-FFF2-40B4-BE49-F238E27FC236}">
                <a16:creationId xmlns:a16="http://schemas.microsoft.com/office/drawing/2014/main" id="{708D4960-6FEC-A805-4DCE-026F11EF13BE}"/>
              </a:ext>
            </a:extLst>
          </p:cNvPr>
          <p:cNvSpPr txBox="1">
            <a:spLocks noChangeArrowheads="1"/>
          </p:cNvSpPr>
          <p:nvPr/>
        </p:nvSpPr>
        <p:spPr bwMode="auto">
          <a:xfrm>
            <a:off x="5780314" y="506186"/>
            <a:ext cx="2775857" cy="97590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Optimizing the BEC Model for the Southern Ocean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have modified the parameter values that determine remineralization profiles for particulate organic matter, biogenic silica, and calcium carbonate to reduce model-observation disagreement at the global scale, but with a particular emphasis on the southern ocean region.  The dynamic computation of Si/C ratios for the diatom phytoplankton group was also modified, with resulting higher Si/C ratios under the iron-limited conditions that prevail in the Southern Ocean.  These modifications significantly improve the ability of the BEC model to reproduce observed nutrient distributions, with the greatest improvement in the dissolved Si distributions (Figures 4 and 5).  Future work will focus on improving the photoadaptation parameterizations in the BEC model to incorporate nutrient influences and to better match the observed chlorophyll distributions from SeaWiFS and MODIS.</a:t>
            </a:r>
          </a:p>
        </p:txBody>
      </p:sp>
      <p:sp>
        <p:nvSpPr>
          <p:cNvPr id="3319" name="Text Box 247">
            <a:extLst>
              <a:ext uri="{FF2B5EF4-FFF2-40B4-BE49-F238E27FC236}">
                <a16:creationId xmlns:a16="http://schemas.microsoft.com/office/drawing/2014/main" id="{78A0A10F-D0A4-17E7-B314-EA28C95861C5}"/>
              </a:ext>
            </a:extLst>
          </p:cNvPr>
          <p:cNvSpPr txBox="1">
            <a:spLocks noChangeArrowheads="1"/>
          </p:cNvSpPr>
          <p:nvPr/>
        </p:nvSpPr>
        <p:spPr bwMode="auto">
          <a:xfrm>
            <a:off x="6515100" y="5127172"/>
            <a:ext cx="2041071" cy="238693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514" b="1" u="sng">
                <a:solidFill>
                  <a:srgbClr val="000000"/>
                </a:solidFill>
                <a:latin typeface="Times New Roman" panose="02020603050405020304" pitchFamily="18" charset="0"/>
                <a:ea typeface="宋体" panose="02010600030101010101" pitchFamily="2" charset="-122"/>
              </a:rPr>
              <a:t>References</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Elrod, V.A., Berelson, W.M., Coale, K.H., and Johnson, K.S.: The flux of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iron from continental shelf sediments: A missing source of global budgets.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Geophys. Res. Lett., 31, L12307, doi:10.1029/2004GL020216, 2004.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Lam, P.J., Bishop, J.K.B., Henning, C.C., Marcus, M.A., Waychunas, G.A.,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and Fung, I.Y.: Wintertime phytoplankton bloom in the subarctic Pacific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supported by continental margin iron. </a:t>
            </a:r>
            <a:r>
              <a:rPr lang="en-US" altLang="zh-CN" sz="514" i="1">
                <a:solidFill>
                  <a:srgbClr val="000000"/>
                </a:solidFill>
                <a:latin typeface="Times New Roman" panose="02020603050405020304" pitchFamily="18" charset="0"/>
                <a:ea typeface="宋体" panose="02010600030101010101" pitchFamily="2" charset="-122"/>
              </a:rPr>
              <a:t>Global Biogeochem. Cycles</a:t>
            </a:r>
            <a:r>
              <a:rPr lang="en-US" altLang="zh-CN" sz="514">
                <a:solidFill>
                  <a:srgbClr val="000000"/>
                </a:solidFill>
                <a:latin typeface="Times New Roman" panose="02020603050405020304" pitchFamily="18" charset="0"/>
                <a:ea typeface="宋体" panose="02010600030101010101" pitchFamily="2" charset="-122"/>
              </a:rPr>
              <a:t>, 20,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GB1006, doi:10.1029/2005GB002557, 2006.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Luo C., Mahowald N., del Corral J., 2003. Sensitivity study of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meteorological parameters on mineral aerosol mobilization,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transport and distribution, </a:t>
            </a:r>
            <a:r>
              <a:rPr lang="en-US" altLang="zh-CN" sz="514" i="1">
                <a:solidFill>
                  <a:srgbClr val="000000"/>
                </a:solidFill>
                <a:latin typeface="Times New Roman" panose="02020603050405020304" pitchFamily="18" charset="0"/>
                <a:ea typeface="宋体" panose="02010600030101010101" pitchFamily="2" charset="-122"/>
              </a:rPr>
              <a:t>J. Geophys. Res</a:t>
            </a:r>
            <a:r>
              <a:rPr lang="en-US" altLang="zh-CN" sz="514">
                <a:solidFill>
                  <a:srgbClr val="000000"/>
                </a:solidFill>
                <a:latin typeface="Times New Roman" panose="02020603050405020304" pitchFamily="18" charset="0"/>
                <a:ea typeface="宋体" panose="02010600030101010101" pitchFamily="2" charset="-122"/>
              </a:rPr>
              <a:t>., 108, D15, 4447,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10.1029/2003JD0003483.</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Luo, C., N. Mahowald, T. Bond, P. Y. Chuang, P. Artaxo, R. Siefert, Y.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Chen, and J. Schauer (2008), Combustion iron distribution and deposition,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Global Biogeochem. Cycles, 22, GB1012, doi:10.1029/2007GB002964.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Moore, J.K, Doney, S.C, and Lindsay, K, Upper ocean ecosystem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dynamics and iron cycling in a global three-dimensional model,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a:t>
            </a:r>
            <a:r>
              <a:rPr lang="en-US" altLang="zh-CN" sz="514" i="1">
                <a:solidFill>
                  <a:srgbClr val="000000"/>
                </a:solidFill>
                <a:latin typeface="Times New Roman" panose="02020603050405020304" pitchFamily="18" charset="0"/>
                <a:ea typeface="宋体" panose="02010600030101010101" pitchFamily="2" charset="-122"/>
              </a:rPr>
              <a:t>Global Biogeochemical Cycles </a:t>
            </a:r>
            <a:r>
              <a:rPr lang="en-US" altLang="zh-CN" sz="514">
                <a:solidFill>
                  <a:srgbClr val="000000"/>
                </a:solidFill>
                <a:latin typeface="Times New Roman" panose="02020603050405020304" pitchFamily="18" charset="0"/>
                <a:ea typeface="宋体" panose="02010600030101010101" pitchFamily="2" charset="-122"/>
              </a:rPr>
              <a:t>18, GB4028, 2004.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Moore, J. K., and O. Braucher, (2008), Sedimentary and mineral dust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sources of dissolved iron to the World Ocean, Biogeosciences, in press.</a:t>
            </a:r>
          </a:p>
        </p:txBody>
      </p:sp>
      <p:sp>
        <p:nvSpPr>
          <p:cNvPr id="3320" name="Text Box 248">
            <a:extLst>
              <a:ext uri="{FF2B5EF4-FFF2-40B4-BE49-F238E27FC236}">
                <a16:creationId xmlns:a16="http://schemas.microsoft.com/office/drawing/2014/main" id="{5418ADF6-FD87-C4DC-F539-A66CC6527324}"/>
              </a:ext>
            </a:extLst>
          </p:cNvPr>
          <p:cNvSpPr txBox="1">
            <a:spLocks noChangeArrowheads="1"/>
          </p:cNvSpPr>
          <p:nvPr/>
        </p:nvSpPr>
        <p:spPr bwMode="auto">
          <a:xfrm>
            <a:off x="3918857" y="6221186"/>
            <a:ext cx="2530929" cy="613373"/>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86" b="1" u="sng">
                <a:solidFill>
                  <a:srgbClr val="000000"/>
                </a:solidFill>
                <a:latin typeface="Times New Roman" panose="02020603050405020304" pitchFamily="18" charset="0"/>
                <a:ea typeface="宋体" panose="02010600030101010101" pitchFamily="2" charset="-122"/>
              </a:rPr>
              <a:t>Acknowledgments</a:t>
            </a:r>
          </a:p>
          <a:p>
            <a:pPr algn="just" defTabSz="963110" fontAlgn="base">
              <a:spcBef>
                <a:spcPct val="50000"/>
              </a:spcBef>
              <a:spcAft>
                <a:spcPct val="0"/>
              </a:spcAft>
            </a:pPr>
            <a:r>
              <a:rPr lang="en-US" altLang="zh-CN" sz="600">
                <a:solidFill>
                  <a:srgbClr val="000000"/>
                </a:solidFill>
                <a:latin typeface="Times New Roman" panose="02020603050405020304" pitchFamily="18" charset="0"/>
                <a:ea typeface="宋体" panose="02010600030101010101" pitchFamily="2" charset="-122"/>
              </a:rPr>
              <a:t>This work is funded by NASA grants NNG05GR25G and NNX08AB76G to J.K. Moore, National Science Foundation, grants OCE-0452972 and ATM-0453495, and the University of California, Irvine, Earth System Science Research Experience for Undergraduates program</a:t>
            </a:r>
            <a:r>
              <a:rPr lang="en-US" altLang="zh-CN" sz="514">
                <a:solidFill>
                  <a:srgbClr val="000000"/>
                </a:solidFill>
                <a:latin typeface="Times New Roman" panose="02020603050405020304" pitchFamily="18" charset="0"/>
                <a:ea typeface="宋体" panose="02010600030101010101" pitchFamily="2" charset="-122"/>
              </a:rPr>
              <a:t>.</a:t>
            </a:r>
          </a:p>
        </p:txBody>
      </p:sp>
      <p:pic>
        <p:nvPicPr>
          <p:cNvPr id="3321" name="Picture 249">
            <a:extLst>
              <a:ext uri="{FF2B5EF4-FFF2-40B4-BE49-F238E27FC236}">
                <a16:creationId xmlns:a16="http://schemas.microsoft.com/office/drawing/2014/main" id="{CB883F02-7299-BE88-D639-D6B5621495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7843" y="3853543"/>
            <a:ext cx="1291318" cy="1120889"/>
          </a:xfrm>
          <a:prstGeom prst="rect">
            <a:avLst/>
          </a:prstGeom>
          <a:noFill/>
          <a:extLst>
            <a:ext uri="{909E8E84-426E-40DD-AFC4-6F175D3DCCD1}">
              <a14:hiddenFill xmlns:a14="http://schemas.microsoft.com/office/drawing/2010/main">
                <a:solidFill>
                  <a:srgbClr val="FFFFFF"/>
                </a:solidFill>
              </a14:hiddenFill>
            </a:ext>
          </a:extLst>
        </p:spPr>
      </p:pic>
      <p:pic>
        <p:nvPicPr>
          <p:cNvPr id="3322" name="Picture 250">
            <a:extLst>
              <a:ext uri="{FF2B5EF4-FFF2-40B4-BE49-F238E27FC236}">
                <a16:creationId xmlns:a16="http://schemas.microsoft.com/office/drawing/2014/main" id="{84F70B9E-8D5B-09A1-A5BE-C2E9F0DADF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6786" y="3755571"/>
            <a:ext cx="1146402" cy="1203212"/>
          </a:xfrm>
          <a:prstGeom prst="rect">
            <a:avLst/>
          </a:prstGeom>
          <a:noFill/>
          <a:extLst>
            <a:ext uri="{909E8E84-426E-40DD-AFC4-6F175D3DCCD1}">
              <a14:hiddenFill xmlns:a14="http://schemas.microsoft.com/office/drawing/2010/main">
                <a:solidFill>
                  <a:srgbClr val="FFFFFF"/>
                </a:solidFill>
              </a14:hiddenFill>
            </a:ext>
          </a:extLst>
        </p:spPr>
      </p:pic>
      <p:pic>
        <p:nvPicPr>
          <p:cNvPr id="3323" name="Picture 251">
            <a:extLst>
              <a:ext uri="{FF2B5EF4-FFF2-40B4-BE49-F238E27FC236}">
                <a16:creationId xmlns:a16="http://schemas.microsoft.com/office/drawing/2014/main" id="{1CA1EBA9-2683-E8AA-7EB8-FB7E99E38F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1957" y="1567543"/>
            <a:ext cx="1320914" cy="1632857"/>
          </a:xfrm>
          <a:prstGeom prst="rect">
            <a:avLst/>
          </a:prstGeom>
          <a:noFill/>
          <a:extLst>
            <a:ext uri="{909E8E84-426E-40DD-AFC4-6F175D3DCCD1}">
              <a14:hiddenFill xmlns:a14="http://schemas.microsoft.com/office/drawing/2010/main">
                <a:solidFill>
                  <a:srgbClr val="FFFFFF"/>
                </a:solidFill>
              </a14:hiddenFill>
            </a:ext>
          </a:extLst>
        </p:spPr>
      </p:pic>
      <p:pic>
        <p:nvPicPr>
          <p:cNvPr id="3324" name="Picture 252">
            <a:extLst>
              <a:ext uri="{FF2B5EF4-FFF2-40B4-BE49-F238E27FC236}">
                <a16:creationId xmlns:a16="http://schemas.microsoft.com/office/drawing/2014/main" id="{64527DEA-751F-A581-FE01-C7C2C9B318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6965" y="1567543"/>
            <a:ext cx="1187563" cy="1632857"/>
          </a:xfrm>
          <a:prstGeom prst="rect">
            <a:avLst/>
          </a:prstGeom>
          <a:noFill/>
          <a:extLst>
            <a:ext uri="{909E8E84-426E-40DD-AFC4-6F175D3DCCD1}">
              <a14:hiddenFill xmlns:a14="http://schemas.microsoft.com/office/drawing/2010/main">
                <a:solidFill>
                  <a:srgbClr val="FFFFFF"/>
                </a:solidFill>
              </a14:hiddenFill>
            </a:ext>
          </a:extLst>
        </p:spPr>
      </p:pic>
      <p:sp>
        <p:nvSpPr>
          <p:cNvPr id="3325" name="Text Box 253">
            <a:extLst>
              <a:ext uri="{FF2B5EF4-FFF2-40B4-BE49-F238E27FC236}">
                <a16:creationId xmlns:a16="http://schemas.microsoft.com/office/drawing/2014/main" id="{9A9575FB-7491-AB2A-75EF-7A59F680AE7B}"/>
              </a:ext>
            </a:extLst>
          </p:cNvPr>
          <p:cNvSpPr txBox="1">
            <a:spLocks noChangeArrowheads="1"/>
          </p:cNvSpPr>
          <p:nvPr/>
        </p:nvSpPr>
        <p:spPr bwMode="auto">
          <a:xfrm>
            <a:off x="7200900" y="3200400"/>
            <a:ext cx="1404257"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9. Surface chlorophyll concentration from several BEC model simulations with observations for the month of January.</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326" name="Text Box 254">
            <a:extLst>
              <a:ext uri="{FF2B5EF4-FFF2-40B4-BE49-F238E27FC236}">
                <a16:creationId xmlns:a16="http://schemas.microsoft.com/office/drawing/2014/main" id="{AC4125DB-DD18-A2A5-CFE7-C5A9FDA81CCB}"/>
              </a:ext>
            </a:extLst>
          </p:cNvPr>
          <p:cNvSpPr txBox="1">
            <a:spLocks noChangeArrowheads="1"/>
          </p:cNvSpPr>
          <p:nvPr/>
        </p:nvSpPr>
        <p:spPr bwMode="auto">
          <a:xfrm>
            <a:off x="5306786" y="4963886"/>
            <a:ext cx="114300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7. BEC simulated particulate organic carbon export at 103m from simulations forced with variable aerosol Fe solubility (A) and with an assumed constant 2% solubility (B), and the difference in export (C).</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327" name="Text Box 255">
            <a:extLst>
              <a:ext uri="{FF2B5EF4-FFF2-40B4-BE49-F238E27FC236}">
                <a16:creationId xmlns:a16="http://schemas.microsoft.com/office/drawing/2014/main" id="{087867EC-225B-30BF-A8CB-2BF5C42C550A}"/>
              </a:ext>
            </a:extLst>
          </p:cNvPr>
          <p:cNvSpPr txBox="1">
            <a:spLocks noChangeArrowheads="1"/>
          </p:cNvSpPr>
          <p:nvPr/>
        </p:nvSpPr>
        <p:spPr bwMode="auto">
          <a:xfrm>
            <a:off x="3935186" y="5486400"/>
            <a:ext cx="2498271" cy="738536"/>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Atmospheric Soluble Iron Inputs to the Oceans</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Recent simulations of the spatial and temporal variability in aerosol iron deposited to the oceans by Luo et al. (2008) suggest that iron from combustion sources may account for a significant fraction of soluble iron inputs to the oceans.  Accounting for variations in solubility and including both mineral dust and combustion sources leads to markedly different spatial patterns in iron inputs to the oceans (Figure 6B and 6C).  These variations in atmospheric iron inputs drive differences in sinking POC export in BEC simulations (Figure 7).</a:t>
            </a:r>
          </a:p>
        </p:txBody>
      </p:sp>
      <p:sp>
        <p:nvSpPr>
          <p:cNvPr id="3328" name="Text Box 256">
            <a:extLst>
              <a:ext uri="{FF2B5EF4-FFF2-40B4-BE49-F238E27FC236}">
                <a16:creationId xmlns:a16="http://schemas.microsoft.com/office/drawing/2014/main" id="{19DD68DD-E204-622C-2F4B-5921E37C9BDC}"/>
              </a:ext>
            </a:extLst>
          </p:cNvPr>
          <p:cNvSpPr txBox="1">
            <a:spLocks noChangeArrowheads="1"/>
          </p:cNvSpPr>
          <p:nvPr/>
        </p:nvSpPr>
        <p:spPr bwMode="auto">
          <a:xfrm>
            <a:off x="6547757" y="3526972"/>
            <a:ext cx="1975757" cy="170123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Adding a </a:t>
            </a:r>
            <a:r>
              <a:rPr lang="en-US" altLang="zh-CN" sz="600" b="1" i="1" u="sng">
                <a:solidFill>
                  <a:srgbClr val="000000"/>
                </a:solidFill>
                <a:latin typeface="Times New Roman" panose="02020603050405020304" pitchFamily="18" charset="0"/>
                <a:ea typeface="宋体" panose="02010600030101010101" pitchFamily="2" charset="-122"/>
              </a:rPr>
              <a:t>Phaeocystis</a:t>
            </a:r>
            <a:r>
              <a:rPr lang="en-US" altLang="zh-CN" sz="600" b="1" u="sng">
                <a:solidFill>
                  <a:srgbClr val="000000"/>
                </a:solidFill>
                <a:latin typeface="Times New Roman" panose="02020603050405020304" pitchFamily="18" charset="0"/>
                <a:ea typeface="宋体" panose="02010600030101010101" pitchFamily="2" charset="-122"/>
              </a:rPr>
              <a:t> Phytoplankton Functional Group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have recently added an additional phytoplankton functional group to the BEC model to represent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Phytoplankton blooms in the Southern Ocean region are typically dominated by either diatom species or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A number of factors have been hypothesized to regulate the competition between these two phytoplankton groups, including differences in  light harvesting capacity, ability to access trace metals (iron in particular), grazing losses, and non-grazing mortality.  Figures 8 and 9 show results from several BEC simulations including a control run where all parameters and loss terms for </a:t>
            </a:r>
            <a:r>
              <a:rPr lang="en-US" altLang="zh-CN" sz="514" b="1" i="1">
                <a:solidFill>
                  <a:srgbClr val="000000"/>
                </a:solidFill>
                <a:latin typeface="Times New Roman" panose="02020603050405020304" pitchFamily="18" charset="0"/>
                <a:ea typeface="宋体" panose="02010600030101010101" pitchFamily="2" charset="-122"/>
              </a:rPr>
              <a:t>Phaeocystis </a:t>
            </a:r>
            <a:r>
              <a:rPr lang="en-US" altLang="zh-CN" sz="514" b="1">
                <a:solidFill>
                  <a:srgbClr val="000000"/>
                </a:solidFill>
                <a:latin typeface="Times New Roman" panose="02020603050405020304" pitchFamily="18" charset="0"/>
                <a:ea typeface="宋体" panose="02010600030101010101" pitchFamily="2" charset="-122"/>
              </a:rPr>
              <a:t>are set identical to the diatom values, and several simulations where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b="1">
                <a:solidFill>
                  <a:srgbClr val="000000"/>
                </a:solidFill>
                <a:latin typeface="Times New Roman" panose="02020603050405020304" pitchFamily="18" charset="0"/>
                <a:ea typeface="宋体" panose="02010600030101010101" pitchFamily="2" charset="-122"/>
              </a:rPr>
              <a:t> parameters governing light harvesting and iron uptake have been modified.  The simulation with a higher Kfe value and a higher initial slope of the photosynthesis vs. irradiance curve for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a:solidFill>
                  <a:srgbClr val="000000"/>
                </a:solidFill>
                <a:latin typeface="Times New Roman" panose="02020603050405020304" pitchFamily="18" charset="0"/>
                <a:ea typeface="宋体" panose="02010600030101010101" pitchFamily="2" charset="-122"/>
              </a:rPr>
              <a:t>  </a:t>
            </a:r>
            <a:r>
              <a:rPr lang="en-US" altLang="zh-CN" sz="514" b="1">
                <a:solidFill>
                  <a:srgbClr val="000000"/>
                </a:solidFill>
                <a:latin typeface="Times New Roman" panose="02020603050405020304" pitchFamily="18" charset="0"/>
                <a:ea typeface="宋体" panose="02010600030101010101" pitchFamily="2" charset="-122"/>
              </a:rPr>
              <a:t>better matches the observed biomass distributions. Note the blooms near the Crozet, Kerguelen, and South Georgia Islands driven by sedimentary Fe.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